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atanmoti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48640"/>
            <a:ext cx="822960" cy="822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603504"/>
            <a:ext cx="54864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2600" b="1" i="0">
                <a:solidFill>
                  <a:srgbClr val="0D1526"/>
                </a:solidFill>
                <a:latin typeface="Montserrat"/>
              </a:rPr>
              <a:t>RATANMOTI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060704"/>
            <a:ext cx="54864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200" b="0" i="0">
                <a:solidFill>
                  <a:srgbClr val="0A7183"/>
                </a:solidFill>
                <a:latin typeface="Consolas"/>
              </a:rPr>
              <a:t>ADVANCE TEXTILE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286000"/>
            <a:ext cx="100584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0A7183"/>
                </a:solidFill>
                <a:latin typeface="Consolas"/>
              </a:rPr>
              <a:t>BHARAT TEX 2026 · TECHNICAL TEXTILES KEYNOTE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2697480"/>
            <a:ext cx="10058400" cy="1645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6600" b="1" i="0">
                <a:solidFill>
                  <a:srgbClr val="0D1526"/>
                </a:solidFill>
                <a:latin typeface="Montserrat"/>
              </a:rPr>
              <a:t>Weaving Aramid Fibres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4343400"/>
            <a:ext cx="1645920" cy="54864"/>
          </a:xfrm>
          <a:prstGeom prst="rect">
            <a:avLst/>
          </a:prstGeom>
          <a:solidFill>
            <a:srgbClr val="0A7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40080" y="4572000"/>
            <a:ext cx="914400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2200" b="0" i="0">
                <a:solidFill>
                  <a:srgbClr val="38445A"/>
                </a:solidFill>
                <a:latin typeface="Montserrat"/>
              </a:rPr>
              <a:t>Engineering the limits of high-performance protective fabrics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5577840"/>
            <a:ext cx="548640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400" b="0" i="0">
                <a:solidFill>
                  <a:srgbClr val="0D1526"/>
                </a:solidFill>
                <a:latin typeface="Montserrat"/>
              </a:rPr>
              <a:t>PRESENTED BY</a:t>
            </a:r>
          </a:p>
          <a:p>
            <a:pPr algn="l"/>
            <a:r>
              <a:rPr sz="1400" b="0" i="0">
                <a:solidFill>
                  <a:srgbClr val="0D1526"/>
                </a:solidFill>
                <a:latin typeface="Montserrat"/>
              </a:rPr>
              <a:t>Ritesh · Ratanmoti Advance Textile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40" y="6400800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900" b="0" i="0">
                <a:solidFill>
                  <a:srgbClr val="38445A"/>
                </a:solidFill>
                <a:latin typeface="Consolas"/>
              </a:rPr>
              <a:t>BHARAT TEX 2026 · ARAMID WEAVING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11535" y="6400800"/>
            <a:ext cx="8229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/>
            <a:r>
              <a:rPr sz="1100" b="0" i="0">
                <a:solidFill>
                  <a:srgbClr val="0D1526"/>
                </a:solidFill>
                <a:latin typeface="Consolas"/>
              </a:rPr>
              <a:t>01 / 08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atanmoti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095" y="256032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0015" y="274320"/>
            <a:ext cx="18288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500" b="1" i="0">
                <a:solidFill>
                  <a:srgbClr val="0D1526"/>
                </a:solidFill>
                <a:latin typeface="Montserrat"/>
              </a:rPr>
              <a:t>RATANMOTI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80015" y="566928"/>
            <a:ext cx="1828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800" b="0" i="0">
                <a:solidFill>
                  <a:srgbClr val="0A7183"/>
                </a:solidFill>
                <a:latin typeface="Consolas"/>
              </a:rPr>
              <a:t>ADVANCE TEXTILE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400800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900" b="0" i="0">
                <a:solidFill>
                  <a:srgbClr val="38445A"/>
                </a:solidFill>
                <a:latin typeface="Consolas"/>
              </a:rPr>
              <a:t>BHARAT TEX 2026 · ARAMID WEAVING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1535" y="6400800"/>
            <a:ext cx="8229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/>
            <a:r>
              <a:rPr sz="1100" b="0" i="0">
                <a:solidFill>
                  <a:srgbClr val="0D1526"/>
                </a:solidFill>
                <a:latin typeface="Consolas"/>
              </a:rPr>
              <a:t>02 / 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868680"/>
            <a:ext cx="82296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0A7183"/>
                </a:solidFill>
                <a:latin typeface="Consolas"/>
              </a:rPr>
              <a:t>THE PROBLEM SPACE · 01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1234440"/>
            <a:ext cx="109728" cy="822960"/>
          </a:xfrm>
          <a:prstGeom prst="rect">
            <a:avLst/>
          </a:prstGeom>
          <a:solidFill>
            <a:srgbClr val="0A7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49808" y="1234440"/>
            <a:ext cx="10789920" cy="822960"/>
          </a:xfrm>
          <a:prstGeom prst="rect">
            <a:avLst/>
          </a:prstGeom>
          <a:solidFill>
            <a:srgbClr val="E6F0F1"/>
          </a:solidFill>
          <a:ln w="12700">
            <a:solidFill>
              <a:srgbClr val="B8D8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120" y="1234440"/>
            <a:ext cx="10424160" cy="82296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0D1526"/>
                </a:solidFill>
                <a:latin typeface="Montserrat"/>
              </a:rPr>
              <a:t>If your product depends on aramid, the quality of its weaving </a:t>
            </a:r>
            <a:r>
              <a:rPr sz="1700" b="1" i="0">
                <a:solidFill>
                  <a:srgbClr val="0A7183"/>
                </a:solidFill>
                <a:latin typeface="Montserrat"/>
              </a:rPr>
              <a:t>is</a:t>
            </a:r>
            <a:r>
              <a:rPr sz="1700" b="1" i="0">
                <a:solidFill>
                  <a:srgbClr val="0D1526"/>
                </a:solidFill>
                <a:latin typeface="Montserrat"/>
              </a:rPr>
              <a:t> the quality of your product.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" y="2286000"/>
            <a:ext cx="5577840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2514600"/>
            <a:ext cx="50292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200" b="1" i="0">
                <a:solidFill>
                  <a:srgbClr val="0A7183"/>
                </a:solidFill>
                <a:latin typeface="Consolas"/>
              </a:rPr>
              <a:t>PARA-ARAMID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2834640"/>
            <a:ext cx="502920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2200" b="1" i="0">
                <a:solidFill>
                  <a:srgbClr val="0D1526"/>
                </a:solidFill>
                <a:latin typeface="Montserrat"/>
              </a:rPr>
              <a:t>Strength &amp; stopping power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429000"/>
            <a:ext cx="502920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500" b="0" i="0">
                <a:solidFill>
                  <a:srgbClr val="38445A"/>
                </a:solidFill>
                <a:latin typeface="Montserrat"/>
              </a:rPr>
              <a:t>Very high strength and stiffness — the fibre behind bullet-proof vests and armour.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080" y="3794760"/>
            <a:ext cx="5577840" cy="141732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400" y="4023360"/>
            <a:ext cx="50292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200" b="1" i="0">
                <a:solidFill>
                  <a:srgbClr val="0A7183"/>
                </a:solidFill>
                <a:latin typeface="Consolas"/>
              </a:rPr>
              <a:t>META-ARAMID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4343400"/>
            <a:ext cx="502920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2200" b="1" i="0">
                <a:solidFill>
                  <a:srgbClr val="0D1526"/>
                </a:solidFill>
                <a:latin typeface="Montserrat"/>
              </a:rPr>
              <a:t>Heat &amp; flame resistance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4937760"/>
            <a:ext cx="502920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500" b="0" i="0">
                <a:solidFill>
                  <a:srgbClr val="38445A"/>
                </a:solidFill>
                <a:latin typeface="Montserrat"/>
              </a:rPr>
              <a:t>Stays intact in fire and extreme heat — the fibre behind firefighter suits.</a:t>
            </a:r>
          </a:p>
        </p:txBody>
      </p:sp>
      <p:pic>
        <p:nvPicPr>
          <p:cNvPr id="20" name="Picture 19" descr="carbon-weave.jpg"/>
          <p:cNvPicPr>
            <a:picLocks noChangeAspect="1"/>
          </p:cNvPicPr>
          <p:nvPr/>
        </p:nvPicPr>
        <p:blipFill>
          <a:blip r:embed="rId3"/>
          <a:srcRect t="6873" b="6873"/>
          <a:stretch>
            <a:fillRect/>
          </a:stretch>
        </p:blipFill>
        <p:spPr>
          <a:xfrm>
            <a:off x="6400800" y="2286000"/>
            <a:ext cx="5120640" cy="2926080"/>
          </a:xfrm>
          <a:prstGeom prst="rect">
            <a:avLst/>
          </a:prstGeom>
          <a:ln w="12700">
            <a:solidFill>
              <a:srgbClr val="D9E0E7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640080" y="5440680"/>
            <a:ext cx="173736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40080" y="5532120"/>
            <a:ext cx="173736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sz="1300" b="1" i="0">
                <a:solidFill>
                  <a:srgbClr val="0D1526"/>
                </a:solidFill>
                <a:latin typeface="Montserrat"/>
              </a:rPr>
              <a:t>Ballistic armour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50592" y="5440680"/>
            <a:ext cx="173736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2450592" y="5532120"/>
            <a:ext cx="173736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sz="1300" b="1" i="0">
                <a:solidFill>
                  <a:srgbClr val="0D1526"/>
                </a:solidFill>
                <a:latin typeface="Montserrat"/>
              </a:rPr>
              <a:t>Firefighter kit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61104" y="5440680"/>
            <a:ext cx="173736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4261104" y="5532120"/>
            <a:ext cx="173736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sz="1300" b="1" i="0">
                <a:solidFill>
                  <a:srgbClr val="0D1526"/>
                </a:solidFill>
                <a:latin typeface="Montserrat"/>
              </a:rPr>
              <a:t>Aerospace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71616" y="5440680"/>
            <a:ext cx="173736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071616" y="5532120"/>
            <a:ext cx="173736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sz="1300" b="1" i="0">
                <a:solidFill>
                  <a:srgbClr val="0D1526"/>
                </a:solidFill>
                <a:latin typeface="Montserrat"/>
              </a:rPr>
              <a:t>Filtration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82128" y="5440680"/>
            <a:ext cx="173736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7882128" y="5532120"/>
            <a:ext cx="173736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sz="1300" b="1" i="0">
                <a:solidFill>
                  <a:srgbClr val="0D1526"/>
                </a:solidFill>
                <a:latin typeface="Montserrat"/>
              </a:rPr>
              <a:t>Cut-resist gloves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692640" y="5440680"/>
            <a:ext cx="1737360" cy="82296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9692640" y="5532120"/>
            <a:ext cx="173736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sz="1300" b="1" i="0">
                <a:solidFill>
                  <a:srgbClr val="0D1526"/>
                </a:solidFill>
                <a:latin typeface="Montserrat"/>
              </a:rPr>
              <a:t>High-strength ropes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atanmoti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095" y="256032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0015" y="274320"/>
            <a:ext cx="18288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500" b="1" i="0">
                <a:solidFill>
                  <a:srgbClr val="0D1526"/>
                </a:solidFill>
                <a:latin typeface="Montserrat"/>
              </a:rPr>
              <a:t>RATANMOTI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80015" y="566928"/>
            <a:ext cx="1828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800" b="0" i="0">
                <a:solidFill>
                  <a:srgbClr val="0A7183"/>
                </a:solidFill>
                <a:latin typeface="Consolas"/>
              </a:rPr>
              <a:t>ADVANCE TEXTILE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400800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900" b="0" i="0">
                <a:solidFill>
                  <a:srgbClr val="38445A"/>
                </a:solidFill>
                <a:latin typeface="Consolas"/>
              </a:rPr>
              <a:t>BHARAT TEX 2026 · ARAMID WEAVING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1535" y="6400800"/>
            <a:ext cx="8229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/>
            <a:r>
              <a:rPr sz="1100" b="0" i="0">
                <a:solidFill>
                  <a:srgbClr val="0D1526"/>
                </a:solidFill>
                <a:latin typeface="Consolas"/>
              </a:rPr>
              <a:t>03 / 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868680"/>
            <a:ext cx="82296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0A7183"/>
                </a:solidFill>
                <a:latin typeface="Consolas"/>
              </a:rPr>
              <a:t>THE PROBLEM SPACE · 02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1234440"/>
            <a:ext cx="109728" cy="822960"/>
          </a:xfrm>
          <a:prstGeom prst="rect">
            <a:avLst/>
          </a:prstGeom>
          <a:solidFill>
            <a:srgbClr val="0A7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49808" y="1234440"/>
            <a:ext cx="10789920" cy="822960"/>
          </a:xfrm>
          <a:prstGeom prst="rect">
            <a:avLst/>
          </a:prstGeom>
          <a:solidFill>
            <a:srgbClr val="E6F0F1"/>
          </a:solidFill>
          <a:ln w="12700">
            <a:solidFill>
              <a:srgbClr val="B8D8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120" y="1234440"/>
            <a:ext cx="10424160" cy="82296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0D1526"/>
                </a:solidFill>
                <a:latin typeface="Montserrat"/>
              </a:rPr>
              <a:t>The loom must adapt to the yarn — not the other way round. Most suppliers never make that shift. </a:t>
            </a:r>
            <a:r>
              <a:rPr sz="1700" b="1" i="0">
                <a:solidFill>
                  <a:srgbClr val="0A7183"/>
                </a:solidFill>
                <a:latin typeface="Montserrat"/>
              </a:rPr>
              <a:t>We did.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2240280"/>
            <a:ext cx="1005840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3000" b="1" i="0">
                <a:solidFill>
                  <a:srgbClr val="0D1526"/>
                </a:solidFill>
                <a:latin typeface="Montserrat"/>
              </a:rPr>
              <a:t>Why Aramid Is So Hard to Weave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080" y="2971800"/>
            <a:ext cx="10881360" cy="457200"/>
          </a:xfrm>
          <a:prstGeom prst="rect">
            <a:avLst/>
          </a:prstGeom>
          <a:solidFill>
            <a:srgbClr val="EEF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14400" y="2971800"/>
            <a:ext cx="45720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0A7183"/>
                </a:solidFill>
                <a:latin typeface="Consolas"/>
              </a:rPr>
              <a:t>THE FIBRE…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6480" y="2971800"/>
            <a:ext cx="457200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0A7183"/>
                </a:solidFill>
                <a:latin typeface="Consolas"/>
              </a:rPr>
              <a:t>…FIGHTS THE LOOM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080" y="3429000"/>
            <a:ext cx="10881360" cy="6583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400" y="3429000"/>
            <a:ext cx="484632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900" b="1" i="0">
                <a:solidFill>
                  <a:srgbClr val="0D1526"/>
                </a:solidFill>
                <a:latin typeface="Montserrat"/>
              </a:rPr>
              <a:t>Barely stretches (2–4%)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2160" y="3429000"/>
            <a:ext cx="36576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2200" b="0" i="0">
                <a:solidFill>
                  <a:srgbClr val="0A7183"/>
                </a:solidFill>
                <a:latin typeface="Montserrat"/>
              </a:rPr>
              <a:t>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6480" y="3429000"/>
            <a:ext cx="512064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700" b="0" i="0">
                <a:solidFill>
                  <a:srgbClr val="38445A"/>
                </a:solidFill>
                <a:latin typeface="Montserrat"/>
              </a:rPr>
              <a:t>One small tension spike and the yarn snaps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0080" y="4087368"/>
            <a:ext cx="10881360" cy="658368"/>
          </a:xfrm>
          <a:prstGeom prst="rect">
            <a:avLst/>
          </a:prstGeom>
          <a:solidFill>
            <a:srgbClr val="EEF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914400" y="4087368"/>
            <a:ext cx="484632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900" b="1" i="0">
                <a:solidFill>
                  <a:srgbClr val="0D1526"/>
                </a:solidFill>
                <a:latin typeface="Montserrat"/>
              </a:rPr>
              <a:t>Very stiff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52160" y="4087368"/>
            <a:ext cx="36576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2200" b="0" i="0">
                <a:solidFill>
                  <a:srgbClr val="0A7183"/>
                </a:solidFill>
                <a:latin typeface="Montserrat"/>
              </a:rPr>
              <a:t>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6480" y="4087368"/>
            <a:ext cx="512064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700" b="0" i="0">
                <a:solidFill>
                  <a:srgbClr val="38445A"/>
                </a:solidFill>
                <a:latin typeface="Montserrat"/>
              </a:rPr>
              <a:t>Fights bending around every part of the loom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0080" y="4745736"/>
            <a:ext cx="10881360" cy="6583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914400" y="4745736"/>
            <a:ext cx="484632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900" b="1" i="0">
                <a:solidFill>
                  <a:srgbClr val="0D1526"/>
                </a:solidFill>
                <a:latin typeface="Montserrat"/>
              </a:rPr>
              <a:t>Slippery, high-friction surface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2160" y="4745736"/>
            <a:ext cx="36576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2200" b="0" i="0">
                <a:solidFill>
                  <a:srgbClr val="0A7183"/>
                </a:solidFill>
                <a:latin typeface="Montserrat"/>
              </a:rPr>
              <a:t>›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26480" y="4745736"/>
            <a:ext cx="512064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700" b="0" i="0">
                <a:solidFill>
                  <a:srgbClr val="38445A"/>
                </a:solidFill>
                <a:latin typeface="Montserrat"/>
              </a:rPr>
              <a:t>Rubs hard on metal and frays easily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0080" y="5404104"/>
            <a:ext cx="10881360" cy="658368"/>
          </a:xfrm>
          <a:prstGeom prst="rect">
            <a:avLst/>
          </a:prstGeom>
          <a:solidFill>
            <a:srgbClr val="EEF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914400" y="5404104"/>
            <a:ext cx="484632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900" b="1" i="0">
                <a:solidFill>
                  <a:srgbClr val="0D1526"/>
                </a:solidFill>
                <a:latin typeface="Montserrat"/>
              </a:rPr>
              <a:t>Chemically inert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2160" y="5404104"/>
            <a:ext cx="36576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2200" b="0" i="0">
                <a:solidFill>
                  <a:srgbClr val="0A7183"/>
                </a:solidFill>
                <a:latin typeface="Montserrat"/>
              </a:rPr>
              <a:t>›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26480" y="5404104"/>
            <a:ext cx="512064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700" b="0" i="0">
                <a:solidFill>
                  <a:srgbClr val="38445A"/>
                </a:solidFill>
                <a:latin typeface="Montserrat"/>
              </a:rPr>
              <a:t>Ordinary sizing won't stick — it needs special coating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0080" y="6062472"/>
            <a:ext cx="10881360" cy="6583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TextBox 32"/>
          <p:cNvSpPr txBox="1"/>
          <p:nvPr/>
        </p:nvSpPr>
        <p:spPr>
          <a:xfrm>
            <a:off x="914400" y="6062472"/>
            <a:ext cx="484632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900" b="1" i="0">
                <a:solidFill>
                  <a:srgbClr val="0D1526"/>
                </a:solidFill>
                <a:latin typeface="Montserrat"/>
              </a:rPr>
              <a:t>Brittle at sharp angles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52160" y="6062472"/>
            <a:ext cx="36576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2200" b="0" i="0">
                <a:solidFill>
                  <a:srgbClr val="0A7183"/>
                </a:solidFill>
                <a:latin typeface="Montserrat"/>
              </a:rPr>
              <a:t>›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0" y="6062472"/>
            <a:ext cx="5120640" cy="65836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/>
            <a:r>
              <a:rPr sz="1700" b="0" i="0">
                <a:solidFill>
                  <a:srgbClr val="38445A"/>
                </a:solidFill>
                <a:latin typeface="Montserrat"/>
              </a:rPr>
              <a:t>Snaps where a normal yarn would simply bend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atanmoti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095" y="256032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0015" y="274320"/>
            <a:ext cx="18288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500" b="1" i="0">
                <a:solidFill>
                  <a:srgbClr val="0D1526"/>
                </a:solidFill>
                <a:latin typeface="Montserrat"/>
              </a:rPr>
              <a:t>RATANMOTI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80015" y="566928"/>
            <a:ext cx="1828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800" b="0" i="0">
                <a:solidFill>
                  <a:srgbClr val="0A7183"/>
                </a:solidFill>
                <a:latin typeface="Consolas"/>
              </a:rPr>
              <a:t>ADVANCE TEXTILE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400800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900" b="0" i="0">
                <a:solidFill>
                  <a:srgbClr val="38445A"/>
                </a:solidFill>
                <a:latin typeface="Consolas"/>
              </a:rPr>
              <a:t>BHARAT TEX 2026 · ARAMID WEAVING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1535" y="6400800"/>
            <a:ext cx="8229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/>
            <a:r>
              <a:rPr sz="1100" b="0" i="0">
                <a:solidFill>
                  <a:srgbClr val="0D1526"/>
                </a:solidFill>
                <a:latin typeface="Consolas"/>
              </a:rPr>
              <a:t>04 / 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868680"/>
            <a:ext cx="82296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0A7183"/>
                </a:solidFill>
                <a:latin typeface="Consolas"/>
              </a:rPr>
              <a:t>THE PROBLEM SPACE · 03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1234440"/>
            <a:ext cx="1051560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3000" b="1" i="0">
                <a:solidFill>
                  <a:srgbClr val="0D1526"/>
                </a:solidFill>
                <a:latin typeface="Montserrat"/>
              </a:rPr>
              <a:t>Almost No Stretch — That Is the Whole Problem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1965960"/>
            <a:ext cx="109728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38445A"/>
                </a:solidFill>
                <a:latin typeface="Consolas"/>
              </a:rPr>
              <a:t>Ordinary yarns (gold) stretch &amp; forgive   ·   High-performance fibres (teal) have no give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" y="2468880"/>
            <a:ext cx="210312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500" b="1" i="0">
                <a:solidFill>
                  <a:srgbClr val="0D1526"/>
                </a:solidFill>
                <a:latin typeface="Montserrat"/>
              </a:rPr>
              <a:t>Wool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26080" y="2468880"/>
            <a:ext cx="8503920" cy="384048"/>
          </a:xfrm>
          <a:prstGeom prst="rect">
            <a:avLst/>
          </a:prstGeom>
          <a:solidFill>
            <a:srgbClr val="EEF1F5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2926080" y="2468880"/>
            <a:ext cx="8017981" cy="384048"/>
          </a:xfrm>
          <a:prstGeom prst="rect">
            <a:avLst/>
          </a:prstGeom>
          <a:solidFill>
            <a:srgbClr val="B07D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926080" y="2468880"/>
            <a:ext cx="7880821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400" b="1" i="0">
                <a:solidFill>
                  <a:srgbClr val="FFFFFF"/>
                </a:solidFill>
                <a:latin typeface="Consolas"/>
              </a:rPr>
              <a:t>33%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" y="2944368"/>
            <a:ext cx="210312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500" b="1" i="0">
                <a:solidFill>
                  <a:srgbClr val="0D1526"/>
                </a:solidFill>
                <a:latin typeface="Montserrat"/>
              </a:rPr>
              <a:t>Polyester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26080" y="2944368"/>
            <a:ext cx="8503920" cy="384048"/>
          </a:xfrm>
          <a:prstGeom prst="rect">
            <a:avLst/>
          </a:prstGeom>
          <a:solidFill>
            <a:srgbClr val="EEF1F5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2926080" y="2944368"/>
            <a:ext cx="4859382" cy="384048"/>
          </a:xfrm>
          <a:prstGeom prst="rect">
            <a:avLst/>
          </a:prstGeom>
          <a:solidFill>
            <a:srgbClr val="B07D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2926080" y="2944368"/>
            <a:ext cx="4722222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400" b="1" i="0">
                <a:solidFill>
                  <a:srgbClr val="FFFFFF"/>
                </a:solidFill>
                <a:latin typeface="Consolas"/>
              </a:rPr>
              <a:t>20%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" y="3419856"/>
            <a:ext cx="210312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500" b="1" i="0">
                <a:solidFill>
                  <a:srgbClr val="0D1526"/>
                </a:solidFill>
                <a:latin typeface="Montserrat"/>
              </a:rPr>
              <a:t>Cotton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26080" y="3419856"/>
            <a:ext cx="8503920" cy="384048"/>
          </a:xfrm>
          <a:prstGeom prst="rect">
            <a:avLst/>
          </a:prstGeom>
          <a:solidFill>
            <a:srgbClr val="EEF1F5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2926080" y="3419856"/>
            <a:ext cx="1943753" cy="384048"/>
          </a:xfrm>
          <a:prstGeom prst="rect">
            <a:avLst/>
          </a:prstGeom>
          <a:solidFill>
            <a:srgbClr val="B07D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2926080" y="3419856"/>
            <a:ext cx="1806593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400" b="1" i="0">
                <a:solidFill>
                  <a:srgbClr val="FFFFFF"/>
                </a:solidFill>
                <a:latin typeface="Consolas"/>
              </a:rPr>
              <a:t>8%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80" y="3895344"/>
            <a:ext cx="210312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500" b="1" i="0">
                <a:solidFill>
                  <a:srgbClr val="0D1526"/>
                </a:solidFill>
                <a:latin typeface="Montserrat"/>
              </a:rPr>
              <a:t>Glass fibre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26080" y="3895344"/>
            <a:ext cx="8503920" cy="384048"/>
          </a:xfrm>
          <a:prstGeom prst="rect">
            <a:avLst/>
          </a:prstGeom>
          <a:solidFill>
            <a:srgbClr val="EEF1F5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2926080" y="3895344"/>
            <a:ext cx="1093361" cy="384048"/>
          </a:xfrm>
          <a:prstGeom prst="rect">
            <a:avLst/>
          </a:prstGeom>
          <a:solidFill>
            <a:srgbClr val="0A7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2926080" y="3895344"/>
            <a:ext cx="956201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400" b="1" i="0">
                <a:solidFill>
                  <a:srgbClr val="FFFFFF"/>
                </a:solidFill>
                <a:latin typeface="Consolas"/>
              </a:rPr>
              <a:t>4.5%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80" y="4370832"/>
            <a:ext cx="210312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500" b="1" i="0">
                <a:solidFill>
                  <a:srgbClr val="0D1526"/>
                </a:solidFill>
                <a:latin typeface="Montserrat"/>
              </a:rPr>
              <a:t>UHMWPE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26080" y="4370832"/>
            <a:ext cx="8503920" cy="384048"/>
          </a:xfrm>
          <a:prstGeom prst="rect">
            <a:avLst/>
          </a:prstGeom>
          <a:solidFill>
            <a:srgbClr val="EEF1F5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2926080" y="4370832"/>
            <a:ext cx="850392" cy="384048"/>
          </a:xfrm>
          <a:prstGeom prst="rect">
            <a:avLst/>
          </a:prstGeom>
          <a:solidFill>
            <a:srgbClr val="0A7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2926080" y="4370832"/>
            <a:ext cx="713232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400" b="1" i="0">
                <a:solidFill>
                  <a:srgbClr val="FFFFFF"/>
                </a:solidFill>
                <a:latin typeface="Consolas"/>
              </a:rPr>
              <a:t>3.5%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0080" y="4846320"/>
            <a:ext cx="210312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500" b="1" i="0">
                <a:solidFill>
                  <a:srgbClr val="0D1526"/>
                </a:solidFill>
                <a:latin typeface="Montserrat"/>
              </a:rPr>
              <a:t>Aramid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26080" y="4846320"/>
            <a:ext cx="8503920" cy="384048"/>
          </a:xfrm>
          <a:prstGeom prst="rect">
            <a:avLst/>
          </a:prstGeom>
          <a:solidFill>
            <a:srgbClr val="EEF1F5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Rectangle 32"/>
          <p:cNvSpPr/>
          <p:nvPr/>
        </p:nvSpPr>
        <p:spPr>
          <a:xfrm>
            <a:off x="2926080" y="4846320"/>
            <a:ext cx="822960" cy="384048"/>
          </a:xfrm>
          <a:prstGeom prst="rect">
            <a:avLst/>
          </a:prstGeom>
          <a:solidFill>
            <a:srgbClr val="0A7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2926080" y="4846320"/>
            <a:ext cx="68580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400" b="1" i="0">
                <a:solidFill>
                  <a:srgbClr val="FFFFFF"/>
                </a:solidFill>
                <a:latin typeface="Consolas"/>
              </a:rPr>
              <a:t>3.0%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80" y="5321808"/>
            <a:ext cx="210312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500" b="1" i="0">
                <a:solidFill>
                  <a:srgbClr val="0D1526"/>
                </a:solidFill>
                <a:latin typeface="Montserrat"/>
              </a:rPr>
              <a:t>Carbon fibre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926080" y="5321808"/>
            <a:ext cx="8503920" cy="384048"/>
          </a:xfrm>
          <a:prstGeom prst="rect">
            <a:avLst/>
          </a:prstGeom>
          <a:solidFill>
            <a:srgbClr val="EEF1F5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Rectangle 36"/>
          <p:cNvSpPr/>
          <p:nvPr/>
        </p:nvSpPr>
        <p:spPr>
          <a:xfrm>
            <a:off x="2926080" y="5321808"/>
            <a:ext cx="822960" cy="384048"/>
          </a:xfrm>
          <a:prstGeom prst="rect">
            <a:avLst/>
          </a:prstGeom>
          <a:solidFill>
            <a:srgbClr val="0A7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8" name="TextBox 37"/>
          <p:cNvSpPr txBox="1"/>
          <p:nvPr/>
        </p:nvSpPr>
        <p:spPr>
          <a:xfrm>
            <a:off x="2926080" y="5321808"/>
            <a:ext cx="685800" cy="38404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r"/>
            <a:r>
              <a:rPr sz="1400" b="1" i="0">
                <a:solidFill>
                  <a:srgbClr val="FFFFFF"/>
                </a:solidFill>
                <a:latin typeface="Consolas"/>
              </a:rPr>
              <a:t>1.6%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40080" y="5623560"/>
            <a:ext cx="109728" cy="640080"/>
          </a:xfrm>
          <a:prstGeom prst="rect">
            <a:avLst/>
          </a:prstGeom>
          <a:solidFill>
            <a:srgbClr val="0A7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0" name="Rectangle 39"/>
          <p:cNvSpPr/>
          <p:nvPr/>
        </p:nvSpPr>
        <p:spPr>
          <a:xfrm>
            <a:off x="749808" y="5623560"/>
            <a:ext cx="10789920" cy="640080"/>
          </a:xfrm>
          <a:prstGeom prst="rect">
            <a:avLst/>
          </a:prstGeom>
          <a:solidFill>
            <a:srgbClr val="EEF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960120" y="5623560"/>
            <a:ext cx="1042416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0D1526"/>
                </a:solidFill>
                <a:latin typeface="Montserrat"/>
              </a:rPr>
              <a:t>Ordinary yarn stretches and forgives. High-performance fibre does not — so there is no margin for error on the loom.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atanmoti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095" y="256032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0015" y="274320"/>
            <a:ext cx="18288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500" b="1" i="0">
                <a:solidFill>
                  <a:srgbClr val="0D1526"/>
                </a:solidFill>
                <a:latin typeface="Montserrat"/>
              </a:rPr>
              <a:t>RATANMOTI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80015" y="566928"/>
            <a:ext cx="1828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800" b="0" i="0">
                <a:solidFill>
                  <a:srgbClr val="0A7183"/>
                </a:solidFill>
                <a:latin typeface="Consolas"/>
              </a:rPr>
              <a:t>ADVANCE TEXTILE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400800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900" b="0" i="0">
                <a:solidFill>
                  <a:srgbClr val="38445A"/>
                </a:solidFill>
                <a:latin typeface="Consolas"/>
              </a:rPr>
              <a:t>BHARAT TEX 2026 · ARAMID WEAVING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1535" y="6400800"/>
            <a:ext cx="8229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/>
            <a:r>
              <a:rPr sz="1100" b="0" i="0">
                <a:solidFill>
                  <a:srgbClr val="0D1526"/>
                </a:solidFill>
                <a:latin typeface="Consolas"/>
              </a:rPr>
              <a:t>05 / 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868680"/>
            <a:ext cx="82296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0A7183"/>
                </a:solidFill>
                <a:latin typeface="Consolas"/>
              </a:rPr>
              <a:t>THE PROBLEM SPACE · 04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1234440"/>
            <a:ext cx="109728" cy="822960"/>
          </a:xfrm>
          <a:prstGeom prst="rect">
            <a:avLst/>
          </a:prstGeom>
          <a:solidFill>
            <a:srgbClr val="0A7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49808" y="1234440"/>
            <a:ext cx="10789920" cy="822960"/>
          </a:xfrm>
          <a:prstGeom prst="rect">
            <a:avLst/>
          </a:prstGeom>
          <a:solidFill>
            <a:srgbClr val="E6F0F1"/>
          </a:solidFill>
          <a:ln w="12700">
            <a:solidFill>
              <a:srgbClr val="B8D8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60120" y="1234440"/>
            <a:ext cx="10424160" cy="82296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 i="0">
                <a:solidFill>
                  <a:srgbClr val="0D1526"/>
                </a:solidFill>
                <a:latin typeface="Montserrat"/>
              </a:rPr>
              <a:t>Damage done on the loom is invisible there — it shows up later as </a:t>
            </a:r>
            <a:r>
              <a:rPr sz="1700" b="1" i="0">
                <a:solidFill>
                  <a:srgbClr val="0A7183"/>
                </a:solidFill>
                <a:latin typeface="Montserrat"/>
              </a:rPr>
              <a:t>your failure in the field.</a:t>
            </a:r>
          </a:p>
        </p:txBody>
      </p:sp>
      <p:pic>
        <p:nvPicPr>
          <p:cNvPr id="12" name="Picture 11" descr="loom.jpg"/>
          <p:cNvPicPr>
            <a:picLocks noChangeAspect="1"/>
          </p:cNvPicPr>
          <p:nvPr/>
        </p:nvPicPr>
        <p:blipFill>
          <a:blip r:embed="rId3"/>
          <a:srcRect t="2542" b="2542"/>
          <a:stretch>
            <a:fillRect/>
          </a:stretch>
        </p:blipFill>
        <p:spPr>
          <a:xfrm>
            <a:off x="640080" y="2286000"/>
            <a:ext cx="5394960" cy="3840480"/>
          </a:xfrm>
          <a:prstGeom prst="rect">
            <a:avLst/>
          </a:prstGeom>
          <a:ln w="12700">
            <a:solidFill>
              <a:srgbClr val="D9E0E7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309360" y="2286000"/>
            <a:ext cx="521208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537960" y="2423160"/>
            <a:ext cx="4846320" cy="10058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sz="2600" b="1" i="0">
                <a:solidFill>
                  <a:srgbClr val="0D1526"/>
                </a:solidFill>
                <a:latin typeface="Montserrat"/>
              </a:rPr>
              <a:t>Every contact point is a wear point.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09360" y="3657600"/>
            <a:ext cx="5212080" cy="123444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537960" y="3749039"/>
            <a:ext cx="484632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200" b="1" i="0">
                <a:solidFill>
                  <a:srgbClr val="0A7183"/>
                </a:solidFill>
                <a:latin typeface="Consolas"/>
              </a:rPr>
              <a:t>HOW THE DAMAGE ADDS 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7960" y="4069080"/>
            <a:ext cx="4846320" cy="7315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00" b="0" i="0">
                <a:solidFill>
                  <a:srgbClr val="38445A"/>
                </a:solidFill>
                <a:latin typeface="Montserrat"/>
              </a:rPr>
              <a:t>Smooth yarn → tiny rubs → filaments split → surface frays. Tiny rubs pile up until the yarn loses its strength.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09360" y="5029200"/>
            <a:ext cx="5212080" cy="10972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537960" y="5138928"/>
            <a:ext cx="484632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0D1526"/>
                </a:solidFill>
                <a:latin typeface="Montserrat"/>
              </a:rPr>
              <a:t>Stiff yarn fights every up-and-down of the loom — worst of all in dense, life-saving fabrics.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atanmoti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095" y="256032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0015" y="274320"/>
            <a:ext cx="18288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500" b="1" i="0">
                <a:solidFill>
                  <a:srgbClr val="0D1526"/>
                </a:solidFill>
                <a:latin typeface="Montserrat"/>
              </a:rPr>
              <a:t>RATANMOTI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80015" y="566928"/>
            <a:ext cx="1828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800" b="0" i="0">
                <a:solidFill>
                  <a:srgbClr val="0A7183"/>
                </a:solidFill>
                <a:latin typeface="Consolas"/>
              </a:rPr>
              <a:t>ADVANCE TEXTILE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400800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900" b="0" i="0">
                <a:solidFill>
                  <a:srgbClr val="38445A"/>
                </a:solidFill>
                <a:latin typeface="Consolas"/>
              </a:rPr>
              <a:t>BHARAT TEX 2026 · ARAMID WEAVING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1535" y="6400800"/>
            <a:ext cx="8229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/>
            <a:r>
              <a:rPr sz="1100" b="0" i="0">
                <a:solidFill>
                  <a:srgbClr val="0D1526"/>
                </a:solidFill>
                <a:latin typeface="Consolas"/>
              </a:rPr>
              <a:t>06 / 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868680"/>
            <a:ext cx="82296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0A7183"/>
                </a:solidFill>
                <a:latin typeface="Consolas"/>
              </a:rPr>
              <a:t>WHY IT MATTERS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1234440"/>
            <a:ext cx="1051560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2800" b="1" i="0">
                <a:solidFill>
                  <a:srgbClr val="0D1526"/>
                </a:solidFill>
                <a:latin typeface="Montserrat"/>
              </a:rPr>
              <a:t>Three Real Failures — and the Defects Behind Them</a:t>
            </a:r>
          </a:p>
        </p:txBody>
      </p:sp>
      <p:pic>
        <p:nvPicPr>
          <p:cNvPr id="10" name="Picture 9" descr="body-armor.jpg"/>
          <p:cNvPicPr>
            <a:picLocks noChangeAspect="1"/>
          </p:cNvPicPr>
          <p:nvPr/>
        </p:nvPicPr>
        <p:blipFill>
          <a:blip r:embed="rId3"/>
          <a:srcRect t="27647" b="27647"/>
          <a:stretch>
            <a:fillRect/>
          </a:stretch>
        </p:blipFill>
        <p:spPr>
          <a:xfrm>
            <a:off x="640080" y="2286000"/>
            <a:ext cx="1828800" cy="1234440"/>
          </a:xfrm>
          <a:prstGeom prst="rect">
            <a:avLst/>
          </a:prstGeom>
          <a:ln w="12700">
            <a:solidFill>
              <a:srgbClr val="D9E0E7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606040" y="2286000"/>
            <a:ext cx="521208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2000" b="1" i="0">
                <a:solidFill>
                  <a:srgbClr val="0D1526"/>
                </a:solidFill>
                <a:latin typeface="Montserrat"/>
              </a:rPr>
              <a:t>Body armour that let a bullet through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6040" y="2743200"/>
            <a:ext cx="5212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500" b="0" i="0">
                <a:solidFill>
                  <a:srgbClr val="38445A"/>
                </a:solidFill>
                <a:latin typeface="Montserrat"/>
              </a:rPr>
              <a:t>A vest rated to stop the round simply didn't.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6040" y="3127248"/>
            <a:ext cx="5212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400" b="1" i="0">
                <a:solidFill>
                  <a:srgbClr val="0A7183"/>
                </a:solidFill>
                <a:latin typeface="Montserrat"/>
              </a:rPr>
              <a:t>THE CATCH · The weave looked perfect — the fibre had quietly lost a third of its strength.</a:t>
            </a:r>
          </a:p>
        </p:txBody>
      </p:sp>
      <p:pic>
        <p:nvPicPr>
          <p:cNvPr id="14" name="Picture 13" descr="firefighter.jpg"/>
          <p:cNvPicPr>
            <a:picLocks noChangeAspect="1"/>
          </p:cNvPicPr>
          <p:nvPr/>
        </p:nvPicPr>
        <p:blipFill>
          <a:blip r:embed="rId4"/>
          <a:srcRect t="5000" b="5000"/>
          <a:stretch>
            <a:fillRect/>
          </a:stretch>
        </p:blipFill>
        <p:spPr>
          <a:xfrm>
            <a:off x="640080" y="3630168"/>
            <a:ext cx="1828800" cy="1234440"/>
          </a:xfrm>
          <a:prstGeom prst="rect">
            <a:avLst/>
          </a:prstGeom>
          <a:ln w="12700">
            <a:solidFill>
              <a:srgbClr val="D9E0E7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606040" y="3630168"/>
            <a:ext cx="521208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2000" b="1" i="0">
                <a:solidFill>
                  <a:srgbClr val="0D1526"/>
                </a:solidFill>
                <a:latin typeface="Montserrat"/>
              </a:rPr>
              <a:t>A fire coat that looked fine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6040" y="4087368"/>
            <a:ext cx="5212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500" b="0" i="0">
                <a:solidFill>
                  <a:srgbClr val="38445A"/>
                </a:solidFill>
                <a:latin typeface="Montserrat"/>
              </a:rPr>
              <a:t>Retired gear had lost most of its protective strength.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6040" y="4471416"/>
            <a:ext cx="5212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400" b="1" i="0">
                <a:solidFill>
                  <a:srgbClr val="0A7183"/>
                </a:solidFill>
                <a:latin typeface="Montserrat"/>
              </a:rPr>
              <a:t>THE CATCH · You can't see the damage — so gear is retired by age, not by looks.</a:t>
            </a:r>
          </a:p>
        </p:txBody>
      </p:sp>
      <p:pic>
        <p:nvPicPr>
          <p:cNvPr id="18" name="Picture 17" descr="parachute.jpg"/>
          <p:cNvPicPr>
            <a:picLocks noChangeAspect="1"/>
          </p:cNvPicPr>
          <p:nvPr/>
        </p:nvPicPr>
        <p:blipFill>
          <a:blip r:embed="rId5"/>
          <a:srcRect l="733" r="733"/>
          <a:stretch>
            <a:fillRect/>
          </a:stretch>
        </p:blipFill>
        <p:spPr>
          <a:xfrm>
            <a:off x="640080" y="4974336"/>
            <a:ext cx="1828800" cy="1234440"/>
          </a:xfrm>
          <a:prstGeom prst="rect">
            <a:avLst/>
          </a:prstGeom>
          <a:ln w="12700">
            <a:solidFill>
              <a:srgbClr val="D9E0E7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2606040" y="4974336"/>
            <a:ext cx="521208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2000" b="1" i="0">
                <a:solidFill>
                  <a:srgbClr val="0D1526"/>
                </a:solidFill>
                <a:latin typeface="Montserrat"/>
              </a:rPr>
              <a:t>One broken thread in a parachute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6040" y="5431536"/>
            <a:ext cx="5212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500" b="0" i="0">
                <a:solidFill>
                  <a:srgbClr val="38445A"/>
                </a:solidFill>
                <a:latin typeface="Montserrat"/>
              </a:rPr>
              <a:t>A single fault can start a tear across the whole canopy.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06040" y="5815584"/>
            <a:ext cx="5212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400" b="1" i="0">
                <a:solidFill>
                  <a:srgbClr val="0A7183"/>
                </a:solidFill>
                <a:latin typeface="Montserrat"/>
              </a:rPr>
              <a:t>THE CATCH · That is why the safety standard counts every defect.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29600" y="2286000"/>
            <a:ext cx="3291840" cy="3977639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458200" y="2423160"/>
            <a:ext cx="292608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0A7183"/>
                </a:solidFill>
                <a:latin typeface="Consolas"/>
              </a:rPr>
              <a:t>IS 4726 · DEFECT ATLAS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58200" y="2788920"/>
            <a:ext cx="29260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300" b="0" i="0">
                <a:solidFill>
                  <a:srgbClr val="38445A"/>
                </a:solidFill>
                <a:latin typeface="Consolas"/>
              </a:rPr>
              <a:t>24 graded weave defects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58200" y="3291840"/>
            <a:ext cx="2926080" cy="2743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sz="1400" b="0" i="0">
                <a:solidFill>
                  <a:srgbClr val="0D1526"/>
                </a:solidFill>
                <a:latin typeface="Montserrat"/>
              </a:rPr>
              <a:t>Broken ends &amp; picks · floats · slubs · snarls · abrasion · holes · smashes · weak places · pin-holes · biased &amp; bowed filling · selvedge faults · width — each graded Major or Minor. In the live deck these rotate automatically beside the case studies.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atanmoti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095" y="256032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80015" y="274320"/>
            <a:ext cx="18288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500" b="1" i="0">
                <a:solidFill>
                  <a:srgbClr val="0D1526"/>
                </a:solidFill>
                <a:latin typeface="Montserrat"/>
              </a:rPr>
              <a:t>RATANMOTI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80015" y="566928"/>
            <a:ext cx="18288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800" b="0" i="0">
                <a:solidFill>
                  <a:srgbClr val="0A7183"/>
                </a:solidFill>
                <a:latin typeface="Consolas"/>
              </a:rPr>
              <a:t>ADVANCE TEXTILE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400800"/>
            <a:ext cx="548640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900" b="0" i="0">
                <a:solidFill>
                  <a:srgbClr val="38445A"/>
                </a:solidFill>
                <a:latin typeface="Consolas"/>
              </a:rPr>
              <a:t>BHARAT TEX 2026 · ARAMID WEAVING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11535" y="6400800"/>
            <a:ext cx="822960" cy="2743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/>
            <a:r>
              <a:rPr sz="1100" b="0" i="0">
                <a:solidFill>
                  <a:srgbClr val="0D1526"/>
                </a:solidFill>
                <a:latin typeface="Consolas"/>
              </a:rPr>
              <a:t>07 / 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868680"/>
            <a:ext cx="822960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300" b="1" i="0">
                <a:solidFill>
                  <a:srgbClr val="0A7183"/>
                </a:solidFill>
                <a:latin typeface="Consolas"/>
              </a:rPr>
              <a:t>THE RATANMOTI ANSWER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" y="1234440"/>
            <a:ext cx="1051560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3200" b="1" i="0">
                <a:solidFill>
                  <a:srgbClr val="0D1526"/>
                </a:solidFill>
                <a:latin typeface="Montserrat"/>
              </a:rPr>
              <a:t>We Know How to Weave These Fibres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080" y="2286000"/>
            <a:ext cx="5120640" cy="3840480"/>
          </a:xfrm>
          <a:prstGeom prst="rect">
            <a:avLst/>
          </a:prstGeom>
          <a:solidFill>
            <a:srgbClr val="FFFFFF"/>
          </a:solidFill>
          <a:ln w="12700">
            <a:solidFill>
              <a:srgbClr val="D9E0E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68680" y="2423160"/>
            <a:ext cx="466344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200" b="1" i="0">
                <a:solidFill>
                  <a:srgbClr val="0A7183"/>
                </a:solidFill>
                <a:latin typeface="Consolas"/>
              </a:rPr>
              <a:t>WE HOLD THE YARN IN ITS SAFE WINDOW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0160" y="4480560"/>
            <a:ext cx="3840480" cy="457200"/>
          </a:xfrm>
          <a:prstGeom prst="rect">
            <a:avLst/>
          </a:prstGeom>
          <a:solidFill>
            <a:srgbClr val="22C5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1280160" y="4480560"/>
            <a:ext cx="3840480" cy="4572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/>
            <a:r>
              <a:rPr sz="1400" b="1" i="0">
                <a:solidFill>
                  <a:srgbClr val="FFFFFF"/>
                </a:solidFill>
                <a:latin typeface="Consolas"/>
              </a:rPr>
              <a:t>SAFE WINDOW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8680" y="3017520"/>
            <a:ext cx="4663440" cy="12801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sz="1700" b="0" i="0">
                <a:solidFill>
                  <a:srgbClr val="0D1526"/>
                </a:solidFill>
                <a:latin typeface="Montserrat"/>
              </a:rPr>
              <a:t>Tension is held exactly in the safe zone — too low and the yarn goes slack, too high and it snaps. We keep it just right, automatically.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" y="5212080"/>
            <a:ext cx="466344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500" b="1" i="0">
                <a:solidFill>
                  <a:srgbClr val="15803D"/>
                </a:solidFill>
                <a:latin typeface="Montserrat"/>
              </a:rPr>
              <a:t>JUST RIGHT → clean weave, full strength retained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6480" y="2377440"/>
            <a:ext cx="5486400" cy="1645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0D1526"/>
                </a:solidFill>
                <a:latin typeface="Montserrat"/>
              </a:rPr>
              <a:t>We don't force the fibre to fit the loom.</a:t>
            </a:r>
          </a:p>
          <a:p>
            <a:pPr algn="l">
              <a:lnSpc>
                <a:spcPct val="100000"/>
              </a:lnSpc>
            </a:pPr>
            <a:r>
              <a:rPr sz="3000" b="1" i="0">
                <a:solidFill>
                  <a:srgbClr val="0A7183"/>
                </a:solidFill>
                <a:latin typeface="Montserrat"/>
              </a:rPr>
              <a:t>We build the loom around the fibre.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6480" y="4297680"/>
            <a:ext cx="548640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/>
            <a:r>
              <a:rPr sz="1200" b="1" i="0">
                <a:solidFill>
                  <a:srgbClr val="38445A"/>
                </a:solidFill>
                <a:latin typeface="Consolas"/>
              </a:rPr>
              <a:t>PROVEN ACROSS EVERY HIGH-PERFORMANCE FIBRE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6480" y="4709160"/>
            <a:ext cx="1691640" cy="502920"/>
          </a:xfrm>
          <a:prstGeom prst="rect">
            <a:avLst/>
          </a:prstGeom>
          <a:noFill/>
          <a:ln w="25400">
            <a:solidFill>
              <a:srgbClr val="0A71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26480" y="4709160"/>
            <a:ext cx="1691640" cy="5029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/>
            <a:r>
              <a:rPr sz="1400" b="1" i="0">
                <a:solidFill>
                  <a:srgbClr val="0A7183"/>
                </a:solidFill>
                <a:latin typeface="Montserrat"/>
              </a:rPr>
              <a:t>Para-aramid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55280" y="4709160"/>
            <a:ext cx="1691640" cy="502920"/>
          </a:xfrm>
          <a:prstGeom prst="rect">
            <a:avLst/>
          </a:prstGeom>
          <a:noFill/>
          <a:ln w="25400">
            <a:solidFill>
              <a:srgbClr val="0A71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955280" y="4709160"/>
            <a:ext cx="1691640" cy="5029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/>
            <a:r>
              <a:rPr sz="1400" b="1" i="0">
                <a:solidFill>
                  <a:srgbClr val="0A7183"/>
                </a:solidFill>
                <a:latin typeface="Montserrat"/>
              </a:rPr>
              <a:t>Meta-aramid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84080" y="4709160"/>
            <a:ext cx="1691640" cy="502920"/>
          </a:xfrm>
          <a:prstGeom prst="rect">
            <a:avLst/>
          </a:prstGeom>
          <a:noFill/>
          <a:ln w="25400">
            <a:solidFill>
              <a:srgbClr val="0A71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9784080" y="4709160"/>
            <a:ext cx="1691640" cy="5029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/>
            <a:r>
              <a:rPr sz="1400" b="1" i="0">
                <a:solidFill>
                  <a:srgbClr val="0A7183"/>
                </a:solidFill>
                <a:latin typeface="Montserrat"/>
              </a:rPr>
              <a:t>Carbon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26480" y="5349240"/>
            <a:ext cx="1691640" cy="502920"/>
          </a:xfrm>
          <a:prstGeom prst="rect">
            <a:avLst/>
          </a:prstGeom>
          <a:noFill/>
          <a:ln w="25400">
            <a:solidFill>
              <a:srgbClr val="0A71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126480" y="5349240"/>
            <a:ext cx="1691640" cy="5029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/>
            <a:r>
              <a:rPr sz="1400" b="1" i="0">
                <a:solidFill>
                  <a:srgbClr val="0A7183"/>
                </a:solidFill>
                <a:latin typeface="Montserrat"/>
              </a:rPr>
              <a:t>Glass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955280" y="5349240"/>
            <a:ext cx="1691640" cy="502920"/>
          </a:xfrm>
          <a:prstGeom prst="rect">
            <a:avLst/>
          </a:prstGeom>
          <a:noFill/>
          <a:ln w="25400">
            <a:solidFill>
              <a:srgbClr val="0A71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7955280" y="5349240"/>
            <a:ext cx="1691640" cy="50292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/>
            <a:r>
              <a:rPr sz="1400" b="1" i="0">
                <a:solidFill>
                  <a:srgbClr val="0A7183"/>
                </a:solidFill>
                <a:latin typeface="Montserrat"/>
              </a:rPr>
              <a:t>UHMWPE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0080" y="5623560"/>
            <a:ext cx="109728" cy="640080"/>
          </a:xfrm>
          <a:prstGeom prst="rect">
            <a:avLst/>
          </a:prstGeom>
          <a:solidFill>
            <a:srgbClr val="0A7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749808" y="5623560"/>
            <a:ext cx="10789920" cy="640080"/>
          </a:xfrm>
          <a:prstGeom prst="rect">
            <a:avLst/>
          </a:prstGeom>
          <a:solidFill>
            <a:srgbClr val="EEF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960120" y="5623560"/>
            <a:ext cx="10424160" cy="6400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 i="0">
                <a:solidFill>
                  <a:srgbClr val="0D1526"/>
                </a:solidFill>
                <a:latin typeface="Montserrat"/>
              </a:rPr>
              <a:t>Tension, climate and machine health under closed-loop control — on every metre we weave.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4F6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ratanmoti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463040"/>
            <a:ext cx="1005840" cy="1005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2606040"/>
            <a:ext cx="85039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/>
            <a:r>
              <a:rPr sz="2600" b="1" i="0">
                <a:solidFill>
                  <a:srgbClr val="0D1526"/>
                </a:solidFill>
                <a:latin typeface="Montserrat"/>
              </a:rPr>
              <a:t>RATANMOTI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3063240"/>
            <a:ext cx="850392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/>
            <a:r>
              <a:rPr sz="1300" b="0" i="0">
                <a:solidFill>
                  <a:srgbClr val="0A7183"/>
                </a:solidFill>
                <a:latin typeface="Consolas"/>
              </a:rPr>
              <a:t>ADVANCE TEXTILE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566160"/>
            <a:ext cx="8503920" cy="10972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/>
            <a:r>
              <a:rPr sz="6000" b="1" i="0">
                <a:solidFill>
                  <a:srgbClr val="0D1526"/>
                </a:solidFill>
                <a:latin typeface="Montserrat"/>
              </a:rPr>
              <a:t>Thank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4846320"/>
            <a:ext cx="85039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/>
            <a:r>
              <a:rPr sz="2200" b="0" i="0">
                <a:solidFill>
                  <a:srgbClr val="38445A"/>
                </a:solidFill>
                <a:latin typeface="Montserrat"/>
              </a:rPr>
              <a:t>Questions &amp; discussion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5486400"/>
            <a:ext cx="8503920" cy="3657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/>
            <a:r>
              <a:rPr sz="1500" b="1" i="0">
                <a:solidFill>
                  <a:srgbClr val="0D1526"/>
                </a:solidFill>
                <a:latin typeface="Montserrat"/>
              </a:rPr>
              <a:t>Ritesh · Ratanmoti Advance Textile · Bharat Tex 2026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